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CCC51-D43A-5A7B-BD0D-7AE59BE42A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E60D07-A82D-4203-9031-A2BBD7ABD1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01729F-FD43-616A-FB10-3EB6FDCE8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EED47F-F154-F745-7CEA-C4FA37E62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5671BD-DF28-2A44-FA6B-2364AF274D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80775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77DE9-7E52-95BE-C1EF-0AB01FBD1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40FC38A-75C7-5B12-0334-470040D28B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ECA0C-204B-7D6A-52AB-C3064A702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301C1-B975-E4B2-FE37-DB0B89508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C054ED-DACC-1374-1FA8-F59765A44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3633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D3E3DB5-8EF6-FA86-8756-05A6389481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588302-085C-B320-2886-8F3B491CF7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311632-BDA4-45D1-AA40-A9E2C3D41E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B8E8B2-CCAF-077A-656A-D1A1C1090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AA381D-877B-A130-210E-84232411A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9663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F8775-370E-C382-0D7F-294A73CDE8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25F5C-D912-CEDB-0A95-D847B5D2AE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0E966-2092-8443-3768-FBF1189BE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E726D-7AD0-5FC6-BBC5-3961B17B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78A0B9-116C-74BE-13B3-F09B8D848E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51753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191E7-A341-38F5-B39C-4B044E7A3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CC3368-D57B-7D79-05C9-46EC741A96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3AA94C-2DC6-3CF7-15ED-FE7D97296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C96864-CBF4-0C7C-A0CD-972FC806A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6FE043-6AAA-8967-8C37-B12357C70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3285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C9215-0B7B-A61C-CBF9-1A0C16ED2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D780FC-D912-923D-1F1E-F9EBB90851C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5AF0FA-8AF4-CAB5-E41B-479A242F4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936576-7C84-A000-8CD0-DBF72ADC5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FA2CD6-1CFC-2019-FEED-90D88D9F2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608C29-FD3A-C9CE-9FE0-B77CD3721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7841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4132CA-C2FB-013B-1308-16ED5D306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D4B267-69A8-B2C9-0FD2-A1D84D720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39488-AD0D-66F6-F9E0-2C319A29EA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362C575-218D-356F-B0A4-E413A64B83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480E49-DE71-0929-D4D3-F9BACDD1D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C58F40F-FAB5-B1BA-15CA-013391027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CBEB347-FF86-1176-4C0C-7BDFF81A24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1A0FC6-C897-C996-5619-7C741444B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59625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04077-79F1-D693-141B-7298C4006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8176E6-2BEF-E45D-D3B2-6CCDC3189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F43A02-A40E-BBBB-18BF-6196B20D0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26A6E7-72DD-19D1-68FC-76BA9A656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53759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640453-F7C3-D88F-68ED-8E0CC091A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E2A275-3313-9F42-FAF4-94018F0B8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2A7E78-4482-0782-B490-F3E442376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6026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5C7AA-17FE-BF67-2564-4409A752F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140DB-02FE-835B-334B-256F6FE892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559952-2489-AC1B-C804-22B356822E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8078F7-9BC5-AB33-3610-2D4DD5BCA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032B16-32D8-6FE9-0BD6-5C887AB19A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C7762C-5A51-DB9D-3B94-52B72D934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0650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12567-45DC-4355-2746-EF727C3F34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7EC48B-4D42-876E-8CE9-A4117BF5AE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1C7BD-1EDC-5A23-0A1B-9B1BEA4D68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1A1CDF-6631-4FEF-094E-171BF3954B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2215E-41EB-1682-0732-4416FE6761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901ECE-2AA2-6521-759C-A4517FD26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86345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855486-7989-29BD-D262-2F86BAEAB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B3DBE0-4619-D7EC-B60C-F6D738C32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1E674D-C8F9-B086-5095-FAD29DB383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1E79F-C2F7-4530-BA1A-4F2E84E8FFC7}" type="datetimeFigureOut">
              <a:rPr lang="en-IN" smtClean="0"/>
              <a:t>10-08-2024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EF7523-7BEF-41C2-DD17-C4E8440027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A01F48-4395-22D6-DDB5-D3FFE2C9E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E968B7-9EE5-49B8-A107-795CF96A55D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52094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alliedmarketresearch.com/car-insurance-market-A1515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automated-vehicle-and-property-insurance.b12sites.com/index" TargetMode="Externa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0A96B-B15F-0CE4-0215-8E91E98EF7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6915" y="275303"/>
            <a:ext cx="11351035" cy="1799303"/>
          </a:xfrm>
        </p:spPr>
        <p:txBody>
          <a:bodyPr>
            <a:normAutofit/>
          </a:bodyPr>
          <a:lstStyle/>
          <a:p>
            <a:r>
              <a:rPr lang="en-US" b="0" i="0" u="none" strike="noStrike" dirty="0">
                <a:solidFill>
                  <a:schemeClr val="accent1"/>
                </a:solidFill>
                <a:effectLst/>
                <a:latin typeface="Arial Black" panose="020B0A04020102020204" pitchFamily="34" charset="0"/>
              </a:rPr>
              <a:t>Automated Vehicle and Property Insurance</a:t>
            </a:r>
            <a:endParaRPr lang="en-IN" dirty="0">
              <a:solidFill>
                <a:schemeClr val="accent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9C1B22-DE86-059D-BB34-FB56F8AC03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182761"/>
            <a:ext cx="9144000" cy="560439"/>
          </a:xfrm>
        </p:spPr>
        <p:txBody>
          <a:bodyPr>
            <a:normAutofit lnSpcReduction="10000"/>
          </a:bodyPr>
          <a:lstStyle/>
          <a:p>
            <a:r>
              <a:rPr lang="en-IN" sz="3600" dirty="0">
                <a:latin typeface="Agency FB" panose="020B0503020202020204" pitchFamily="34" charset="0"/>
              </a:rPr>
              <a:t>Fast Claims, Smart Solution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46B28D2-0DC1-F1C3-5079-79991178B8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5701" y="6143625"/>
            <a:ext cx="276225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68903C47-5B42-FF53-1865-181114D87D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3227"/>
            <a:ext cx="1184787" cy="118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FE0CD0EA-C834-C173-77FC-245F35FD5F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309" y="2851356"/>
            <a:ext cx="6531077" cy="3292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">
            <a:extLst>
              <a:ext uri="{FF2B5EF4-FFF2-40B4-BE49-F238E27FC236}">
                <a16:creationId xmlns:a16="http://schemas.microsoft.com/office/drawing/2014/main" id="{39D9D78F-41B0-8DC4-7776-DB51AF8A91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4845" y="2743200"/>
            <a:ext cx="3515032" cy="3515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5287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194977-B623-7808-7EED-6B37755618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5"/>
                </a:solidFill>
                <a:latin typeface="Arial Black" panose="020B0A04020102020204" pitchFamily="34" charset="0"/>
              </a:rPr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0CFA99-E8E6-2623-6EF2-949A234FB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Traditional damage assessment &amp; claim processing in vehicle &amp; property insurance aren’t just slow they’re also full of labor and make mistakes. This leads to delays &amp; going up.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Because of these issues, claims take longer to resolve. Customers get less 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satisfaction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, while insurance companies face more operational burdens.</a:t>
            </a:r>
          </a:p>
          <a:p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There’s a pressing need for an 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</a:rPr>
              <a:t>AI-powered solution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</a:rPr>
              <a:t>to make the claims process smoother. We need less manual inspections. Plus, improving accuracy &amp; speed in damage assessments and cost estimations is super important.</a:t>
            </a:r>
          </a:p>
          <a:p>
            <a:endParaRPr lang="en-IN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1E988DD-027A-1192-67AE-94CBA127FE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750" y="6111670"/>
            <a:ext cx="276225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5323253A-D960-AAC9-C265-958BBBD0B9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3227"/>
            <a:ext cx="1184787" cy="118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5580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AD076-E9C1-F56C-CC18-3E4E90050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5"/>
                </a:solidFill>
                <a:latin typeface="Arial Black" panose="020B0A04020102020204" pitchFamily="34" charset="0"/>
              </a:rPr>
              <a:t>Statistics And Stakeholders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48C18A-85CF-9933-9DCD-A712F15DB8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81781" y="1825624"/>
            <a:ext cx="7157883" cy="386996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0" i="0" u="none" strike="noStrike" dirty="0">
                <a:solidFill>
                  <a:srgbClr val="002060"/>
                </a:solidFill>
                <a:effectLst/>
                <a:highlight>
                  <a:srgbClr val="FFFFFF"/>
                </a:highlight>
                <a:latin typeface="Arial Black" panose="020B0A04020102020204" pitchFamily="34" charset="0"/>
              </a:rPr>
              <a:t>Statistics</a:t>
            </a:r>
            <a:r>
              <a:rPr lang="en-US" sz="2400" b="0" i="0" u="none" strike="noStrike" dirty="0">
                <a:solidFill>
                  <a:srgbClr val="002060"/>
                </a:solidFill>
                <a:effectLst/>
                <a:highlight>
                  <a:srgbClr val="FFFFFF"/>
                </a:highlight>
                <a:latin typeface="Arial Black" panose="020B0A04020102020204" pitchFamily="34" charset="0"/>
              </a:rPr>
              <a:t> 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The global auto insurance market was valued at 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$788.4 billion in 2021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and is projected to reach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$1.02 trillion by 2027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growing at a CAGR of 4.7% from 2022 to 2027.</a:t>
            </a:r>
          </a:p>
          <a:p>
            <a:endParaRPr lang="en-US" sz="1800" b="0" i="0" u="none" strike="noStrike" dirty="0">
              <a:solidFill>
                <a:srgbClr val="000000"/>
              </a:solidFill>
              <a:effectLst/>
              <a:highlight>
                <a:srgbClr val="FFFFFF"/>
              </a:highlight>
              <a:latin typeface="Arial" panose="020B0604020202020204" pitchFamily="34" charset="0"/>
            </a:endParaRP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The AI in the insurance market was valued at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$2.74 billion in 2020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and is expected to reach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$45.74 billion by 2030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, growing at a CAGR of 32.5% from 2021 to 2030.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The average cost of a manual vehicle inspection in the U.S. can range between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$150 and $300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per claim, which can add up to significant expenses for insurers handling large volumes of claims</a:t>
            </a:r>
          </a:p>
          <a:p>
            <a:endParaRPr lang="en-IN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1BFD0D-A1CA-FDEB-2BF9-399F2387C5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39664" y="1825625"/>
            <a:ext cx="3714135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IN" dirty="0">
                <a:solidFill>
                  <a:srgbClr val="002060"/>
                </a:solidFill>
                <a:latin typeface="Arial Black" panose="020B0A04020102020204" pitchFamily="34" charset="0"/>
              </a:rPr>
              <a:t>Stakeholders</a:t>
            </a:r>
          </a:p>
          <a:p>
            <a:r>
              <a:rPr lang="en-IN" dirty="0"/>
              <a:t>Insurance companies</a:t>
            </a:r>
          </a:p>
          <a:p>
            <a:r>
              <a:rPr lang="en-IN" dirty="0"/>
              <a:t>Agents and Brokers</a:t>
            </a:r>
          </a:p>
          <a:p>
            <a:r>
              <a:rPr lang="en-IN" dirty="0"/>
              <a:t>Claims Adjusters</a:t>
            </a:r>
          </a:p>
          <a:p>
            <a:r>
              <a:rPr lang="en-IN" dirty="0"/>
              <a:t>Third Service provider</a:t>
            </a:r>
          </a:p>
          <a:p>
            <a:r>
              <a:rPr lang="en-IN" dirty="0"/>
              <a:t>Legal Advisors</a:t>
            </a:r>
          </a:p>
          <a:p>
            <a:r>
              <a:rPr lang="en-IN" dirty="0"/>
              <a:t>Risk Managers</a:t>
            </a:r>
          </a:p>
          <a:p>
            <a:r>
              <a:rPr lang="en-IN" dirty="0"/>
              <a:t>Customer/Property owner</a:t>
            </a:r>
          </a:p>
          <a:p>
            <a:endParaRPr lang="en-IN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D23C326-ADC5-9810-481B-9526E39978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750" y="6145008"/>
            <a:ext cx="276225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616CEB19-73F9-3951-F2F0-5720098B4B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3227"/>
            <a:ext cx="1184787" cy="118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9B2D43E-48B7-3741-53AB-C21DE64383CC}"/>
              </a:ext>
            </a:extLst>
          </p:cNvPr>
          <p:cNvSpPr txBox="1"/>
          <p:nvPr/>
        </p:nvSpPr>
        <p:spPr>
          <a:xfrm>
            <a:off x="1966452" y="5830529"/>
            <a:ext cx="80821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Source : </a:t>
            </a:r>
            <a:r>
              <a:rPr lang="en-IN" dirty="0">
                <a:hlinkClick r:id="rId4"/>
              </a:rPr>
              <a:t>https://www.alliedmarketresearch.com/car-insurance-market-A15156</a:t>
            </a:r>
            <a:endParaRPr lang="en-IN" dirty="0"/>
          </a:p>
          <a:p>
            <a:r>
              <a:rPr lang="en-IN" dirty="0"/>
              <a:t>Source :</a:t>
            </a:r>
            <a:r>
              <a:rPr lang="en-IN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https://www.iihs.org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758728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088952-0360-9A0E-33E5-117EB3E6B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5"/>
                </a:solidFill>
                <a:latin typeface="Arial Black" panose="020B0A04020102020204" pitchFamily="34" charset="0"/>
              </a:rPr>
              <a:t>Present Scenario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6D07D8-9161-06E2-E05D-6D93FE55B9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248697"/>
            <a:ext cx="6190277" cy="688258"/>
          </a:xfrm>
        </p:spPr>
        <p:txBody>
          <a:bodyPr>
            <a:normAutofit/>
          </a:bodyPr>
          <a:lstStyle/>
          <a:p>
            <a:r>
              <a:rPr lang="en-IN" sz="2800" dirty="0">
                <a:solidFill>
                  <a:srgbClr val="002060"/>
                </a:solidFill>
                <a:latin typeface="Arial Black" panose="020B0A04020102020204" pitchFamily="34" charset="0"/>
              </a:rPr>
              <a:t>Current 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55D9A-1677-BB9D-8888-8828A65488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45806" y="2054942"/>
            <a:ext cx="6784259" cy="4134721"/>
          </a:xfrm>
        </p:spPr>
        <p:txBody>
          <a:bodyPr>
            <a:normAutofit/>
          </a:bodyPr>
          <a:lstStyle/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1.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Digital Claims Processing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: Many insurers now offer online platforms and mobile apps that allow customers to file and track claims, speeding up the process and improving transparency.</a:t>
            </a:r>
            <a:endParaRPr lang="en-US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 dirty="0">
                <a:effectLst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2.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Telematics and IoT Devices: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Some insurance companies use technology like GPS and sensors in vehicles or properties to assess damage, monitor usage, and streamline claims processing.</a:t>
            </a:r>
            <a:endParaRPr lang="en-US" b="0" dirty="0">
              <a:effectLst/>
            </a:endParaRPr>
          </a:p>
          <a:p>
            <a:pPr marL="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b="0" dirty="0">
                <a:effectLst/>
              </a:rPr>
            </a:b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3. 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AI and Automation: 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Insurers are increasingly using artificial intelligence and automation to quickly evaluate claims, detect fraud, and offer faster payouts to customers.</a:t>
            </a:r>
            <a:endParaRPr lang="en-US" b="0" dirty="0">
              <a:effectLst/>
            </a:endParaRP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83A6C33-2192-B19A-5D87-1F3D20A444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236542" y="806245"/>
            <a:ext cx="4118846" cy="688258"/>
          </a:xfrm>
        </p:spPr>
        <p:txBody>
          <a:bodyPr>
            <a:normAutofit/>
          </a:bodyPr>
          <a:lstStyle/>
          <a:p>
            <a:r>
              <a:rPr lang="en-IN" sz="2800" b="1" i="0" u="none" strike="noStrike" dirty="0">
                <a:solidFill>
                  <a:srgbClr val="002060"/>
                </a:solidFill>
                <a:effectLst/>
                <a:highlight>
                  <a:srgbClr val="FFFFFF"/>
                </a:highlight>
                <a:latin typeface="Arial Black" panose="020B0A04020102020204" pitchFamily="34" charset="0"/>
              </a:rPr>
              <a:t>Competitors</a:t>
            </a:r>
            <a:endParaRPr lang="en-IN" sz="2800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26BD78B-387C-A438-8F17-5B46F15386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236542" y="1494503"/>
            <a:ext cx="4118846" cy="2281084"/>
          </a:xfrm>
        </p:spPr>
        <p:txBody>
          <a:bodyPr>
            <a:normAutofit/>
          </a:bodyPr>
          <a:lstStyle/>
          <a:p>
            <a:r>
              <a:rPr lang="en-IN" dirty="0"/>
              <a:t>Tractable</a:t>
            </a:r>
          </a:p>
          <a:p>
            <a:r>
              <a:rPr lang="en-IN" dirty="0"/>
              <a:t>CCC Intelligent Solution</a:t>
            </a:r>
          </a:p>
          <a:p>
            <a:r>
              <a:rPr lang="en-IN" dirty="0"/>
              <a:t>Claim Genius</a:t>
            </a:r>
          </a:p>
          <a:p>
            <a:r>
              <a:rPr lang="en-IN" dirty="0"/>
              <a:t>Mitchell International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D4EAE67-514F-C51C-D755-FE8212C7A8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750" y="6154840"/>
            <a:ext cx="276225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>
            <a:extLst>
              <a:ext uri="{FF2B5EF4-FFF2-40B4-BE49-F238E27FC236}">
                <a16:creationId xmlns:a16="http://schemas.microsoft.com/office/drawing/2014/main" id="{0F0C20E5-E7EB-0536-48D3-A388065F88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3227"/>
            <a:ext cx="1184787" cy="118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1CF0693E-F2D3-CC28-55CC-2C1FBED71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91682" y="3627181"/>
            <a:ext cx="4476136" cy="25178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338716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56249-4F17-6A7F-8BAD-5E29280A8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5"/>
                </a:solidFill>
                <a:latin typeface="Arial Black" panose="020B0A04020102020204" pitchFamily="34" charset="0"/>
              </a:rPr>
              <a:t>Proposed Solution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10C37D-0472-0AF6-C029-80EB0FE530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2284" y="1445343"/>
            <a:ext cx="6142701" cy="2332908"/>
          </a:xfrm>
        </p:spPr>
        <p:txBody>
          <a:bodyPr>
            <a:noAutofit/>
          </a:bodyPr>
          <a:lstStyle/>
          <a:p>
            <a:r>
              <a:rPr lang="en-IN" sz="24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Automated Damage Detection:</a:t>
            </a:r>
          </a:p>
          <a:p>
            <a:pPr lvl="1"/>
            <a:r>
              <a:rPr lang="en-IN" b="1" dirty="0">
                <a:solidFill>
                  <a:srgbClr val="000000"/>
                </a:solidFill>
                <a:highlight>
                  <a:srgbClr val="FFFFFF"/>
                </a:highlight>
                <a:latin typeface="Arial" panose="020B0604020202020204" pitchFamily="34" charset="0"/>
              </a:rPr>
              <a:t>Using Computer Vision and Machine Learning Algorithm</a:t>
            </a:r>
          </a:p>
          <a:p>
            <a:r>
              <a:rPr lang="en-IN" sz="24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Cost Estimation</a:t>
            </a:r>
          </a:p>
          <a:p>
            <a:r>
              <a:rPr lang="en-IN" sz="24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Real-time Processing</a:t>
            </a:r>
            <a:r>
              <a:rPr lang="en-IN" sz="2400" b="0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 </a:t>
            </a:r>
            <a:endParaRPr lang="en-IN" sz="2400" b="1" dirty="0">
              <a:solidFill>
                <a:srgbClr val="000000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  <a:p>
            <a:r>
              <a:rPr lang="en-IN" sz="2400" b="1" i="0" u="none" strike="noStrike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Arial" panose="020B0604020202020204" pitchFamily="34" charset="0"/>
              </a:rPr>
              <a:t>Integration with Existing Systems</a:t>
            </a:r>
            <a:endParaRPr lang="en-IN" sz="2400" b="1" dirty="0">
              <a:solidFill>
                <a:srgbClr val="000000"/>
              </a:solidFill>
              <a:highlight>
                <a:srgbClr val="FFFFFF"/>
              </a:highlight>
              <a:latin typeface="Arial" panose="020B060402020202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C89E58B-2574-6CE4-8178-5EE004BF76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750" y="6154840"/>
            <a:ext cx="276225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6FF3B9F-2DE8-8C0A-9B0E-39D18E760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3227"/>
            <a:ext cx="1184787" cy="118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>
            <a:extLst>
              <a:ext uri="{FF2B5EF4-FFF2-40B4-BE49-F238E27FC236}">
                <a16:creationId xmlns:a16="http://schemas.microsoft.com/office/drawing/2014/main" id="{1084FBF9-6647-A09C-CC2C-327D2F8A8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0594" y="4055344"/>
            <a:ext cx="5550310" cy="271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BF830BBB-A3FF-99D2-3DC0-0E6246663E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4702" y="1061884"/>
            <a:ext cx="4758814" cy="48473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7256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D028B-5693-D9D7-095E-BFE0957C0D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5"/>
                </a:solidFill>
                <a:latin typeface="Arial Black" panose="020B0A04020102020204" pitchFamily="34" charset="0"/>
              </a:rPr>
              <a:t>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7A26C-199E-3323-F46A-71F74FF7AB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231194" cy="4351338"/>
          </a:xfrm>
        </p:spPr>
        <p:txBody>
          <a:bodyPr/>
          <a:lstStyle/>
          <a:p>
            <a:r>
              <a:rPr lang="en-IN" dirty="0"/>
              <a:t>Using </a:t>
            </a:r>
            <a:r>
              <a:rPr lang="en-IN" b="1" dirty="0"/>
              <a:t>computer vision</a:t>
            </a:r>
            <a:r>
              <a:rPr lang="en-IN" dirty="0"/>
              <a:t>(Object Detection and Segment Detection) to access the damage</a:t>
            </a:r>
          </a:p>
          <a:p>
            <a:r>
              <a:rPr lang="en-IN" dirty="0"/>
              <a:t>Estimating the </a:t>
            </a:r>
            <a:r>
              <a:rPr lang="en-IN" b="1" dirty="0"/>
              <a:t>Repair Cost </a:t>
            </a:r>
            <a:r>
              <a:rPr lang="en-IN" dirty="0"/>
              <a:t>and integrating into the Insurance system</a:t>
            </a:r>
          </a:p>
          <a:p>
            <a:r>
              <a:rPr lang="en-IN" dirty="0"/>
              <a:t>Real Time </a:t>
            </a:r>
            <a:r>
              <a:rPr lang="en-IN" b="1" dirty="0"/>
              <a:t>video Camera </a:t>
            </a:r>
            <a:r>
              <a:rPr lang="en-IN" dirty="0"/>
              <a:t>Inspection if needed.</a:t>
            </a:r>
          </a:p>
          <a:p>
            <a:r>
              <a:rPr lang="en-IN" dirty="0"/>
              <a:t>A </a:t>
            </a:r>
            <a:r>
              <a:rPr lang="en-IN" b="1" dirty="0"/>
              <a:t>chatbot</a:t>
            </a:r>
            <a:r>
              <a:rPr lang="en-IN" dirty="0"/>
              <a:t> with all car and Insurance required Queries. 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D5ACAA-034D-3CB9-190F-94A9E7E6C3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39665" y="1825625"/>
            <a:ext cx="3714134" cy="4351338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rgbClr val="002060"/>
                </a:solidFill>
                <a:latin typeface="Arial Black" panose="020B0A04020102020204" pitchFamily="34" charset="0"/>
              </a:rPr>
              <a:t>Tech Stack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/>
              <a:t>Frontend : HTML, CSS, Javascript,React.js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/>
              <a:t>Python 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/>
              <a:t>Computer Vision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 err="1"/>
              <a:t>Tensorflow</a:t>
            </a:r>
            <a:endParaRPr lang="en-IN" sz="2400" dirty="0"/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/>
              <a:t>PostgreSQL, MongoDB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/>
              <a:t>Google Cloud and Gemini API</a:t>
            </a:r>
          </a:p>
          <a:p>
            <a:pPr marL="0" indent="0">
              <a:buNone/>
            </a:pPr>
            <a:endParaRPr lang="en-IN" sz="2400" dirty="0"/>
          </a:p>
          <a:p>
            <a:pPr>
              <a:buFont typeface="Wingdings" panose="05000000000000000000" pitchFamily="2" charset="2"/>
              <a:buChar char="Ø"/>
            </a:pPr>
            <a:endParaRPr lang="en-IN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001DC3BF-1F1A-20E8-9E01-24DD3DB23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750" y="6184336"/>
            <a:ext cx="276225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851B6EA8-78F0-3E89-06A7-6255BCBCE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3227"/>
            <a:ext cx="1184787" cy="118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2482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C4CE3E-595F-7DBC-C8B5-45924D0AE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1822"/>
            <a:ext cx="5621594" cy="4822797"/>
          </a:xfrm>
        </p:spPr>
        <p:txBody>
          <a:bodyPr/>
          <a:lstStyle/>
          <a:p>
            <a:pPr marL="0" indent="0">
              <a:buNone/>
            </a:pPr>
            <a:r>
              <a:rPr lang="en-IN" dirty="0">
                <a:solidFill>
                  <a:schemeClr val="accent5"/>
                </a:solidFill>
                <a:latin typeface="Arial Black" panose="020B0A04020102020204" pitchFamily="34" charset="0"/>
              </a:rPr>
              <a:t>Unique Selling </a:t>
            </a:r>
          </a:p>
          <a:p>
            <a:pPr>
              <a:buFont typeface="Wingdings" panose="05000000000000000000" pitchFamily="2" charset="2"/>
              <a:buChar char="§"/>
            </a:pPr>
            <a:endParaRPr lang="en-IN" sz="2400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Using Computer vision and custom Yolo v8 and segment detection for accurate 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damage detection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Fraud Detection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in Insurance through Anomaly detection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Real Time </a:t>
            </a: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video call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Fast Claims and less Physical Inspection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en-IN" sz="2400" b="1" dirty="0">
                <a:latin typeface="Arial" panose="020B0604020202020204" pitchFamily="34" charset="0"/>
                <a:cs typeface="Arial" panose="020B0604020202020204" pitchFamily="34" charset="0"/>
              </a:rPr>
              <a:t>Interactive Chatbot </a:t>
            </a:r>
            <a:r>
              <a:rPr lang="en-IN" sz="2400" dirty="0">
                <a:latin typeface="Arial" panose="020B0604020202020204" pitchFamily="34" charset="0"/>
                <a:cs typeface="Arial" panose="020B0604020202020204" pitchFamily="34" charset="0"/>
              </a:rPr>
              <a:t>about Insurance  </a:t>
            </a:r>
            <a:endParaRPr lang="en-IN" sz="2400" dirty="0">
              <a:latin typeface="Arial Black" panose="020B0A04020102020204" pitchFamily="34" charset="0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6892B9D1-8022-211D-6162-21D83A7C4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9750" y="6154840"/>
            <a:ext cx="2762250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B40F96FF-3F8A-908E-AB77-327EB1716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663227"/>
            <a:ext cx="1184787" cy="118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6321C8CB-9558-8F65-75FA-F8C9C0740F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9795" y="285135"/>
            <a:ext cx="5579806" cy="4822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0B78EF7-43B2-F63E-A5E9-FB90764478D6}"/>
              </a:ext>
            </a:extLst>
          </p:cNvPr>
          <p:cNvSpPr txBox="1"/>
          <p:nvPr/>
        </p:nvSpPr>
        <p:spPr>
          <a:xfrm>
            <a:off x="1327356" y="5107932"/>
            <a:ext cx="1031403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dirty="0">
                <a:solidFill>
                  <a:srgbClr val="002060"/>
                </a:solidFill>
                <a:latin typeface="Arial Black" panose="020B0A04020102020204" pitchFamily="34" charset="0"/>
              </a:rPr>
              <a:t>Prototype</a:t>
            </a:r>
            <a:r>
              <a:rPr lang="en-IN" sz="3200" dirty="0">
                <a:latin typeface="Arial Black" panose="020B0A04020102020204" pitchFamily="34" charset="0"/>
              </a:rPr>
              <a:t>:</a:t>
            </a:r>
          </a:p>
          <a:p>
            <a:r>
              <a:rPr lang="en-IN" dirty="0">
                <a:hlinkClick r:id="rId5"/>
              </a:rPr>
              <a:t>https://automated-vehicle-and-property-insurance.b12sites.com/index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05920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0DCD8-FB0E-2525-80E7-2FF482F43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1E77D6D-9D53-3F96-EB70-2A3CD06A0C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052" y="5306039"/>
            <a:ext cx="4453399" cy="1271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CC7DFA11-0283-E283-CFF1-19D17C16001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923" y="5112351"/>
            <a:ext cx="2290916" cy="1378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15B7EFB-7434-A1FB-537F-05A100EA9C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9986"/>
            <a:ext cx="12192000" cy="474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857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504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Agency FB</vt:lpstr>
      <vt:lpstr>Arial</vt:lpstr>
      <vt:lpstr>Arial Black</vt:lpstr>
      <vt:lpstr>Calibri</vt:lpstr>
      <vt:lpstr>Calibri Light</vt:lpstr>
      <vt:lpstr>Times New Roman</vt:lpstr>
      <vt:lpstr>Wingdings</vt:lpstr>
      <vt:lpstr>Office Theme</vt:lpstr>
      <vt:lpstr>Automated Vehicle and Property Insurance</vt:lpstr>
      <vt:lpstr>Problem Statement</vt:lpstr>
      <vt:lpstr>Statistics And Stakeholders</vt:lpstr>
      <vt:lpstr>Present Scenario</vt:lpstr>
      <vt:lpstr>Proposed Solution</vt:lpstr>
      <vt:lpstr>Features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Ashok suthar</dc:creator>
  <cp:lastModifiedBy>Ashok suthar</cp:lastModifiedBy>
  <cp:revision>1</cp:revision>
  <dcterms:created xsi:type="dcterms:W3CDTF">2024-08-10T12:53:23Z</dcterms:created>
  <dcterms:modified xsi:type="dcterms:W3CDTF">2024-08-10T14:05:43Z</dcterms:modified>
</cp:coreProperties>
</file>

<file path=docProps/thumbnail.jpeg>
</file>